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Average"/>
      <p:regular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swald-regular.fntdata"/><Relationship Id="rId16" Type="http://schemas.openxmlformats.org/officeDocument/2006/relationships/slide" Target="slides/slide12.xml"/><Relationship Id="rId38" Type="http://schemas.openxmlformats.org/officeDocument/2006/relationships/font" Target="fonts/Averag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https://blog.docker.com/2016/04/cicd-with-docker-cloud/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docker.com/docker-for-mac/install/#download-docker-for-mac" TargetMode="External"/><Relationship Id="rId4" Type="http://schemas.openxmlformats.org/officeDocument/2006/relationships/hyperlink" Target="https://docs.docker.com/docker-for-windows/install/" TargetMode="External"/><Relationship Id="rId5" Type="http://schemas.openxmlformats.org/officeDocument/2006/relationships/hyperlink" Target="https://docs.docker.com/install/linux/docker-ce/ubuntu/#install-using-the-repositor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Docking with Docker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Gentle Introduction on Docker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273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Docker?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61" y="0"/>
            <a:ext cx="59702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301450"/>
            <a:ext cx="27300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Same setup everywhere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Rapid deployment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Easy maintainability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Faster configurations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1" cy="43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04300" y="189300"/>
            <a:ext cx="364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Docker Trends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265100" y="163800"/>
            <a:ext cx="48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Docker Disadvantages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5572750" y="1072025"/>
            <a:ext cx="3330300" cy="3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Slow build process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Connect to existing services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Resource consumption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" y="10720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Vocabularies</a:t>
            </a:r>
            <a:endParaRPr/>
          </a:p>
        </p:txBody>
      </p:sp>
      <p:cxnSp>
        <p:nvCxnSpPr>
          <p:cNvPr id="136" name="Shape 136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37" name="Shape 137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138" name="Shape 138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Shape 139"/>
            <p:cNvCxnSpPr>
              <a:stCxn id="138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40" name="Shape 140"/>
          <p:cNvSpPr txBox="1"/>
          <p:nvPr>
            <p:ph idx="4294967295" type="body"/>
          </p:nvPr>
        </p:nvSpPr>
        <p:spPr>
          <a:xfrm>
            <a:off x="823805" y="12999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Docker Container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standardized unit of software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Provides OS</a:t>
            </a:r>
            <a:r>
              <a:rPr lang="en" sz="1400"/>
              <a:t> level virtualization</a:t>
            </a:r>
            <a:endParaRPr sz="1400"/>
          </a:p>
        </p:txBody>
      </p:sp>
      <p:grpSp>
        <p:nvGrpSpPr>
          <p:cNvPr id="141" name="Shape 141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142" name="Shape 142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3" name="Shape 143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Shape 144"/>
          <p:cNvSpPr txBox="1"/>
          <p:nvPr>
            <p:ph idx="4294967295" type="body"/>
          </p:nvPr>
        </p:nvSpPr>
        <p:spPr>
          <a:xfrm>
            <a:off x="2693150" y="3702275"/>
            <a:ext cx="31377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Docker Image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Includes code, libraries &amp; environment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</a:t>
            </a:r>
            <a:r>
              <a:rPr lang="en" sz="1400"/>
              <a:t>ontainer is a runtime instance of an image</a:t>
            </a:r>
            <a:endParaRPr sz="1400"/>
          </a:p>
        </p:txBody>
      </p:sp>
      <p:grpSp>
        <p:nvGrpSpPr>
          <p:cNvPr id="145" name="Shape 145"/>
          <p:cNvGrpSpPr/>
          <p:nvPr/>
        </p:nvGrpSpPr>
        <p:grpSpPr>
          <a:xfrm>
            <a:off x="4279200" y="1483171"/>
            <a:ext cx="196200" cy="1404900"/>
            <a:chOff x="4279200" y="1559371"/>
            <a:chExt cx="196200" cy="1404900"/>
          </a:xfrm>
        </p:grpSpPr>
        <p:cxnSp>
          <p:nvCxnSpPr>
            <p:cNvPr id="146" name="Shape 146"/>
            <p:cNvCxnSpPr>
              <a:stCxn id="147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7" name="Shape 147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Shape 148"/>
          <p:cNvSpPr txBox="1"/>
          <p:nvPr>
            <p:ph idx="4294967295" type="body"/>
          </p:nvPr>
        </p:nvSpPr>
        <p:spPr>
          <a:xfrm>
            <a:off x="4454450" y="1299975"/>
            <a:ext cx="36036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Docker Hub / Store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Share images using Docker Hub repositories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Buy certified images from Docker store**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Shape 149"/>
          <p:cNvGrpSpPr/>
          <p:nvPr/>
        </p:nvGrpSpPr>
        <p:grpSpPr>
          <a:xfrm>
            <a:off x="6045475" y="2692171"/>
            <a:ext cx="196200" cy="1404905"/>
            <a:chOff x="6045475" y="2768371"/>
            <a:chExt cx="196200" cy="1404905"/>
          </a:xfrm>
        </p:grpSpPr>
        <p:cxnSp>
          <p:nvCxnSpPr>
            <p:cNvPr id="150" name="Shape 150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51" name="Shape 151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 txBox="1"/>
          <p:nvPr>
            <p:ph idx="4294967295" type="body"/>
          </p:nvPr>
        </p:nvSpPr>
        <p:spPr>
          <a:xfrm>
            <a:off x="6225720" y="3702275"/>
            <a:ext cx="26622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Docker Volume</a:t>
            </a:r>
            <a:endParaRPr b="1">
              <a:solidFill>
                <a:schemeClr val="dk2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data volumes for a service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</a:t>
            </a:r>
            <a:r>
              <a:rPr lang="en" sz="1400"/>
              <a:t>ersist even when containers are terminated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Geek Stuffs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Details on Docker’s Internal things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555600"/>
            <a:ext cx="2808000" cy="25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Virtualization and Containerization</a:t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700" y="185025"/>
            <a:ext cx="5794776" cy="46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07900" y="355225"/>
            <a:ext cx="28080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Architecture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-7573" t="0"/>
          <a:stretch/>
        </p:blipFill>
        <p:spPr>
          <a:xfrm>
            <a:off x="1420950" y="837875"/>
            <a:ext cx="6697650" cy="42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47200" y="411375"/>
            <a:ext cx="7888500" cy="5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 (CI) &amp; Continuous Deployment (CD)</a:t>
            </a:r>
            <a:r>
              <a:rPr lang="en"/>
              <a:t> Workflow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" y="1169300"/>
            <a:ext cx="7888376" cy="3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Technical</a:t>
            </a:r>
            <a:r>
              <a:rPr lang="en"/>
              <a:t> Stuff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Run docker in your machine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Install</a:t>
            </a:r>
            <a:endParaRPr/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4817275" y="451300"/>
            <a:ext cx="4273500" cy="44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MacOs: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https://docs.docker.com/docker-for-mac/install/#download-docker-for-mac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Windows: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https://docs.docker.com/docker-for-windows/install/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Ubuntu: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https://docs.docker.com/install/linux/docker-ce/ubuntu/#install-using-the-repository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304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Docker Overview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Popular Vocabularies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Some Geek Stuffs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More Technical Stuffs with</a:t>
            </a:r>
            <a:br>
              <a:rPr lang="en" sz="2100"/>
            </a:br>
            <a:r>
              <a:rPr lang="en" sz="2100"/>
              <a:t>live demos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Docker Compose with live demo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QA Session</a:t>
            </a:r>
            <a:endParaRPr sz="21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150" y="814075"/>
            <a:ext cx="5374575" cy="41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Pull means to pull image from dockerhub registry(hub.docker.com).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r>
              <a:rPr lang="en" sz="1400"/>
              <a:t>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 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pull &lt;image-name&gt;:&lt;tag&gt;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pull mysql:latest</a:t>
            </a:r>
            <a:endParaRPr sz="1400"/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Pull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Build</a:t>
            </a:r>
            <a:endParaRPr/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Docker Build?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Building Image from a Dockerfile.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Build From Remote Source(Git)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</a:t>
            </a:r>
            <a:r>
              <a:rPr lang="en" sz="1400"/>
              <a:t>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build &lt;git-repository-link&gt;#&lt;branch_name&gt; -t=”image-name”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build https://github.com/ruddra/docker-example.git#build-from-remote -t='docker-remote'</a:t>
            </a:r>
            <a:endParaRPr sz="1400"/>
          </a:p>
          <a:p>
            <a:pPr indent="0" lvl="0" mar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#Dockerfile Example</a:t>
            </a:r>
            <a:endParaRPr sz="1000">
              <a:solidFill>
                <a:srgbClr val="F9267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python:latest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. /code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WORKDIR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/code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pip install -r requirements.pip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EXPOSE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5000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92672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en" sz="10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python flask_app.py</a:t>
            </a:r>
            <a:endParaRPr sz="10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Dockerfile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Build Within Local Machine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build &lt;path-to-docker-file&gt; -t=”&lt;image-name&gt;”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Run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run &lt;image-name&gt; &lt;docker-port&gt;:&lt;local-machine-port&gt;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Set Environment Variable</a:t>
            </a:r>
            <a:endParaRPr/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run -e &lt;ENVIRONMENT-VARIABLE-1&gt;=&lt;VALUE-1&gt; &lt;ENVIRONMENT-VARIABLE-2&gt;=&lt;VALUE-2&gt; &lt;image-name&gt;  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r>
              <a:rPr lang="en"/>
              <a:t>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run -e MYSQL_ROOT_PASSWORD=root -e MYSQL_USER=root -e MYSQL_PASSWORD=root -e MYSQL_DATABASE=mydb mysql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Hub AKA Docker Cloud</a:t>
            </a:r>
            <a:endParaRPr/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</a:t>
            </a:r>
            <a:r>
              <a:rPr lang="en"/>
              <a:t>Command: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login</a:t>
            </a:r>
            <a:endParaRPr/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Tag your Image for Docker Hub: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tag my_image $DOCKER_ID_USER/my_image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Push your Image to Docker Hub: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push $DOCKER_ID_USER/my_image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Push your Image for Docker Hub: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pull $DOCKER_ID_USER/my_image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Useful Commands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Container</a:t>
            </a:r>
            <a:r>
              <a:rPr lang="en"/>
              <a:t>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 rm &lt;container-id&gt;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Show running container: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ps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Show all containers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ps -a 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Docker shell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 exec -it &lt;container-id-OR-name&gt; bash 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65100" y="163800"/>
            <a:ext cx="48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Docker Compose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265100" y="977900"/>
            <a:ext cx="5952900" cy="4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Tool for defining and running multi-container Docker applications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U</a:t>
            </a:r>
            <a:r>
              <a:rPr lang="en" sz="2000">
                <a:solidFill>
                  <a:schemeClr val="lt1"/>
                </a:solidFill>
              </a:rPr>
              <a:t>se a YAML file to configure application’s services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Call</a:t>
            </a:r>
            <a:r>
              <a:rPr lang="en" sz="2000">
                <a:solidFill>
                  <a:schemeClr val="lt1"/>
                </a:solidFill>
              </a:rPr>
              <a:t> all the services using single command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Same everywhere: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Production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Staging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Development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Testing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CI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625" y="163800"/>
            <a:ext cx="2750149" cy="48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Arnab</a:t>
            </a:r>
            <a:endParaRPr/>
          </a:p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932325" y="9534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Engineer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Cefalo Bangladesh</a:t>
            </a:r>
            <a:r>
              <a:rPr lang="en" sz="1500"/>
              <a:t> Ltd.</a:t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Consultant for NHST Global Team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Email: arnab.shil@nhst.com 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Website: ruddra.com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Compose Useful Commands</a:t>
            </a:r>
            <a:endParaRPr/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85206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r>
              <a:rPr lang="en"/>
              <a:t> Containers: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ocker-compose build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and start containers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ocker-compose up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Stop and remove containers, networks, images, and volumes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ocker-compose down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Execute a command in a running container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ocker-compose exec 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Docker Compose Useful Commands (Continue)</a:t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11700" y="1152475"/>
            <a:ext cx="85206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services</a:t>
            </a:r>
            <a:r>
              <a:rPr lang="en"/>
              <a:t>: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docker-compose start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Stop services: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docker-compose stop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Restart services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docker-compose restart</a:t>
            </a:r>
            <a:endParaRPr sz="140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Remove stopped containers</a:t>
            </a:r>
            <a:r>
              <a:rPr lang="en"/>
              <a:t>:</a:t>
            </a:r>
            <a:endParaRPr/>
          </a:p>
          <a:p>
            <a:pPr indent="0" lvl="0" marL="88900" marR="88900" rtl="0">
              <a:lnSpc>
                <a:spcPct val="142857"/>
              </a:lnSpc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 sz="140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ocker-compose rm 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90250" y="526350"/>
            <a:ext cx="2923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Time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15421" r="15421" t="0"/>
          <a:stretch/>
        </p:blipFill>
        <p:spPr>
          <a:xfrm>
            <a:off x="3274676" y="0"/>
            <a:ext cx="5869324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Please don’t ask more questions :)</a:t>
            </a:r>
            <a:endParaRPr sz="1600"/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10907" r="10899" t="0"/>
          <a:stretch/>
        </p:blipFill>
        <p:spPr>
          <a:xfrm>
            <a:off x="3274676" y="0"/>
            <a:ext cx="5869324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Shovon</a:t>
            </a:r>
            <a:endParaRPr/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Engineer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Cefalo Bangladesh Ltd.</a:t>
            </a:r>
            <a:endParaRPr sz="15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Consultant for NHST Global Team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Email: arshovon@nhst.com </a:t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Website: </a:t>
            </a:r>
            <a:r>
              <a:rPr lang="en" sz="1500">
                <a:solidFill>
                  <a:srgbClr val="000000"/>
                </a:solidFill>
                <a:highlight>
                  <a:srgbClr val="F5F5F5"/>
                </a:highlight>
              </a:rPr>
              <a:t>linkedin.com/in/arshovon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Overview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Why you need us to use Docker?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Docker?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n open platform to build, ship, and run distributed applications, whether on laptops, data center VMs, or the cloud.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Automates the deployment of applications inside containers.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621" y="2387675"/>
            <a:ext cx="2862749" cy="245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Setup != Production Setup (&lt;2014 B.D.)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950" y="1376550"/>
            <a:ext cx="5136075" cy="36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 between Developer and Operator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975" y="1258925"/>
            <a:ext cx="696206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Comes The Super Chief: Mr. Docker :)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50" y="1083675"/>
            <a:ext cx="6377323" cy="39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